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5A09AD2-7DA8-47E6-B165-5293DEB366C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3139AB-7440-44E4-BEE4-88B32C5BB85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315200" cy="2304256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Соединения </a:t>
            </a:r>
            <a:r>
              <a:rPr lang="ru-RU" sz="5400" b="1" dirty="0" smtClean="0">
                <a:solidFill>
                  <a:schemeClr val="tx1"/>
                </a:solidFill>
              </a:rPr>
              <a:t>Фосфора как загрязнитель воды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42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3748" y="0"/>
            <a:ext cx="4788532" cy="68318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Токсичность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136585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степени токсичности для полезных гидробионтов наиболее опасны аммонийно-аммиачные удобрения, при неправильном применении которых зарегистрированы неоднократные случаи гибели рыб. Остальные группы относятся к малотоксичным соединениям (описание их токсического действия см. в соответствующих разделах справочника).</a:t>
            </a:r>
          </a:p>
          <a:p>
            <a:r>
              <a:rPr lang="ru-RU" dirty="0">
                <a:solidFill>
                  <a:srgbClr val="FF0000"/>
                </a:solidFill>
              </a:rPr>
              <a:t>Отрицательное влияние удобрений заключается также в том, что они, поступая в водоемы во все возрастающих количествах, могут привести к перегрузке водоемов азотом и фосфором, </a:t>
            </a:r>
            <a:r>
              <a:rPr lang="ru-RU" dirty="0" err="1">
                <a:solidFill>
                  <a:srgbClr val="FF0000"/>
                </a:solidFill>
              </a:rPr>
              <a:t>эвтрофикации</a:t>
            </a:r>
            <a:r>
              <a:rPr lang="ru-RU" dirty="0">
                <a:solidFill>
                  <a:srgbClr val="FF0000"/>
                </a:solidFill>
              </a:rPr>
              <a:t> вод. В результате этого в водоемах происходит массовое развитие водорослей, накапливается избыток органического вещества, нарушаются процессы самоочищения воды, чем создаются неблагоприятные условия для роста и развития рыб и других полезных гидробионтов.</a:t>
            </a:r>
          </a:p>
        </p:txBody>
      </p:sp>
    </p:spTree>
    <p:extLst>
      <p:ext uri="{BB962C8B-B14F-4D97-AF65-F5344CB8AC3E}">
        <p14:creationId xmlns:p14="http://schemas.microsoft.com/office/powerpoint/2010/main" val="21339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387068613_immuni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" y="-1"/>
            <a:ext cx="9137639" cy="68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3748" y="0"/>
            <a:ext cx="4788532" cy="68318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Профилактика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13658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Профилактика</a:t>
            </a:r>
            <a:r>
              <a:rPr lang="ru-RU" sz="2400" dirty="0">
                <a:solidFill>
                  <a:srgbClr val="00B050"/>
                </a:solidFill>
              </a:rPr>
              <a:t> заключается в строгом соблюдении правил применения удобрений в сельском хозяйстве и в рыбоводстве. В почву и воду вносят только недостающие элементы. Аммиачные удобрения в пруды следует добавлять осторожно, разбрызгивая разбавленный раствор мелкими каплями.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Соединения азота в воде</a:t>
            </a:r>
            <a:endParaRPr lang="be-BY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6696744" cy="57606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Подготовил студент группы ГЭ-31 Лесько В. В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be-BY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332656"/>
            <a:ext cx="7315200" cy="6525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Азот как биогенный элемент постоянно присутствует в водоемах в виде различных соединений, образующихся при разложении органического вещества. Дополнительно он поступает с бытовыми, индустриальными и сельскохозяйственными стоками, а также в результате смыва минеральных удобрений с обрабатываемых полей. </a:t>
            </a:r>
            <a:endParaRPr lang="be-BY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-6535"/>
            <a:ext cx="921651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42" y="1484784"/>
            <a:ext cx="7315200" cy="3539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Избыточное накопление азота, фосфора и других биогенных элементов в водоемах приводит к интенсивному развитию фитопланктона (цветению воды), нарушению газового режима, отложению донных осадков. При разложении органических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веществ образуется такой токсический продукт как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аммиак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e-BY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5338936" cy="583268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природной воде аммиак образуется при разложении азотсодержащих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органических веществ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Хорошо растворим в воде с образованием гидроксида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аммония. 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ионов аммония в природных водах варьирует в интервале от 10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 мкг/л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пересчете на азот. Присутствие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незагрязненных поверхностных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водах ионов аммония связано главным образом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процессами биохимической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деградации белковых веществ,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дезаминирования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аминокислот, разложения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мочевины под действием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уреазы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3289208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764704"/>
            <a:ext cx="7315200" cy="353952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Основными источниками поступления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ионов аммония в водные объекты являются животноводческие фермы,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хозяйственно-бытовые сточные воды, поверхностный сток с сельхозугодий в случае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использования аммонийных удобрений, а также сточные воды предприятий пищевой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лесохимической 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химической промышленности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e-BY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6752"/>
            <a:ext cx="7315200" cy="353952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стоках промышленных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предприятий содержится до 1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мг/л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аммония,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бытовых стоках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2-7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мг/л;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хозяйственно-бытовыми сточными водами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канализационные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ежесуточно поступает до 10 г аммонийного азота (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одного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жителя).</a:t>
            </a:r>
            <a:endParaRPr lang="be-BY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48607"/>
              </p:ext>
            </p:extLst>
          </p:nvPr>
        </p:nvGraphicFramePr>
        <p:xfrm>
          <a:off x="755576" y="1628800"/>
          <a:ext cx="7571184" cy="436786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785592"/>
                <a:gridCol w="3785592"/>
              </a:tblGrid>
              <a:tr h="621297">
                <a:tc>
                  <a:txBody>
                    <a:bodyPr/>
                    <a:lstStyle/>
                    <a:p>
                      <a:r>
                        <a:rPr lang="be-BY" dirty="0" smtClean="0"/>
                        <a:t>Степень загрязнения (классы водоемов)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Аммонийный азот, мг/л</a:t>
                      </a:r>
                    </a:p>
                    <a:p>
                      <a:r>
                        <a:rPr lang="be-BY" dirty="0" smtClean="0"/>
                        <a:t>	</a:t>
                      </a:r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be-BY" dirty="0" smtClean="0"/>
                        <a:t>Очень чистые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be-BY" dirty="0"/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dirty="0" smtClean="0"/>
                        <a:t>Чистые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be-BY" dirty="0"/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 загрязненные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– 0,3</a:t>
                      </a:r>
                      <a:endParaRPr lang="be-BY" dirty="0"/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dirty="0" smtClean="0"/>
                        <a:t>Загрязненные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- 1,0</a:t>
                      </a:r>
                      <a:endParaRPr lang="be-BY" dirty="0"/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dirty="0" smtClean="0"/>
                        <a:t>Грязные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r>
                        <a:rPr lang="ru-RU" baseline="0" dirty="0" smtClean="0"/>
                        <a:t> – 3,0</a:t>
                      </a:r>
                      <a:endParaRPr lang="be-BY" dirty="0"/>
                    </a:p>
                  </a:txBody>
                  <a:tcPr/>
                </a:tc>
              </a:tr>
              <a:tr h="621297"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грязные</a:t>
                      </a:r>
                      <a:endParaRPr lang="be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 3,0</a:t>
                      </a:r>
                      <a:endParaRPr lang="be-B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5965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Степень загрязнения водоема в зависимости от содержания в нем аммонийного азота</a:t>
            </a: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Присутствие аммония в концентрациях порядка 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мг/л снижает способность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гемоглобина рыб связывать кислород. Признаки интоксикации —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возбуждение, судороги, рыба мечется по воде и выпрыгивает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поверхность. Механизм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токсического действия — возбуждение центральной нервной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системы, поражение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жаберного эпителия, гемолиз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разрыв) эритроцитов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Токсичность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аммония возрастает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повышением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среды.</a:t>
            </a:r>
            <a:endParaRPr lang="be-BY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1"/>
            <a:ext cx="4095750" cy="32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как биогенные элементы постоянно присутствуют в водоемах в виде различных соединений, образующихся при разложении органического вещества. Дополнительно они поступают с бытовыми, индустриальными и сельскохозяйственными стоками, а также в результате смыва минеральных удобрений с обрабатываемых полей. В разных зонах земледелия потери азота достигают 30-70% от количества внесенных удобрений, а в дренажных водах концентрация фосфора и калия увеличивается в 2-3 раза. Интенсификация рыбоводства также влечет за собой органическое загрязнение пруда экскрементами рыб, остатками кормов и удобрениями.</a:t>
            </a:r>
          </a:p>
        </p:txBody>
      </p:sp>
      <p:pic>
        <p:nvPicPr>
          <p:cNvPr id="1027" name="Picture 3" descr="C:\Users\Admin\Desktop\1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6723"/>
            <a:ext cx="4344144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1276"/>
            <a:ext cx="8280920" cy="5446076"/>
          </a:xfr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Токсичность солей аммония для разных видов рыб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6287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Рыбохозяйственные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ПДК соединений азота в воде: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аммиака - 0,05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мг/л;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аммония солевого (NH4)-0,5-1,0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мг/л;</a:t>
            </a:r>
          </a:p>
          <a:p>
            <a:pPr>
              <a:buFontTx/>
              <a:buChar char="-"/>
            </a:pP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нитритов - 0,08-0,2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мг/л;</a:t>
            </a:r>
          </a:p>
          <a:p>
            <a:pPr>
              <a:buFontTx/>
              <a:buChar char="-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итратов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- 2- 3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мг/л;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перхлората аммония - 0,044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мг/л.</a:t>
            </a: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2" y="0"/>
            <a:ext cx="9178892" cy="6858000"/>
          </a:xfrm>
        </p:spPr>
      </p:pic>
    </p:spTree>
    <p:extLst>
      <p:ext uri="{BB962C8B-B14F-4D97-AF65-F5344CB8AC3E}">
        <p14:creationId xmlns:p14="http://schemas.microsoft.com/office/powerpoint/2010/main" val="18683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315200" cy="266626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Избыточное накопление </a:t>
            </a:r>
            <a:r>
              <a:rPr lang="ru-RU" sz="1600" b="1" dirty="0">
                <a:solidFill>
                  <a:srgbClr val="FFFF00"/>
                </a:solidFill>
              </a:rPr>
              <a:t>азота, фосфора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 других биогенных элементов в водоемах приводит к интенсивному развитию фитопланктона (цветению воды), нарушению газового режима, отложению донных осадков. При разложении органических веществ, кроме того, образуются токсические продукты: трупные яды, аммиак, нитриты и нитраты, гидразин, </a:t>
            </a:r>
            <a:r>
              <a:rPr lang="ru-RU" sz="1600" dirty="0" err="1">
                <a:solidFill>
                  <a:schemeClr val="tx1"/>
                </a:solidFill>
              </a:rPr>
              <a:t>гидроксиламин</a:t>
            </a:r>
            <a:r>
              <a:rPr lang="ru-RU" sz="1600" dirty="0">
                <a:solidFill>
                  <a:schemeClr val="tx1"/>
                </a:solidFill>
              </a:rPr>
              <a:t>, сероводород, перекисные соединения, альдегиды и кетоны. Поэтому гибель рыб в таких водоемах, как правило, происходит от комплекса факторов: нарушения газового режима водоемов и отравления названными ядовитыми веществами.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doc6j41orgym2118plw58hc_80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913933"/>
            <a:ext cx="5064509" cy="39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1331300392_river_in_germany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5" y="0"/>
            <a:ext cx="4885217" cy="293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254085" cy="227687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поверхностные воды фосфорные соединения попадают со стоками химических, пищевых предприятий, спичечных фабрик, смываются с полей, обрабатываемых удобрениями и пестицидами, воде фосфор присутствует в виде фосфатов, галогенидов, </a:t>
            </a:r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фосфороорганических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соединений и даже в форме элементарного фосфора.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4914" y="3610557"/>
            <a:ext cx="4093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Полифосфаты входят в состав многих моющих средств, поступающих в водоемы с бытовыми водами. Повышение уровня фосфатов в воде (5-10 мг/л Р</a:t>
            </a:r>
            <a:r>
              <a:rPr lang="ru-RU" sz="1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указывает на органическое загрязнение водоемов. Отмечены случаи отравления рыб желтым фосфором.</a:t>
            </a:r>
          </a:p>
        </p:txBody>
      </p:sp>
    </p:spTree>
    <p:extLst>
      <p:ext uri="{BB962C8B-B14F-4D97-AF65-F5344CB8AC3E}">
        <p14:creationId xmlns:p14="http://schemas.microsoft.com/office/powerpoint/2010/main" val="23318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d09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8" y="1786508"/>
            <a:ext cx="8388424" cy="3284984"/>
          </a:xfrm>
        </p:spPr>
        <p:txBody>
          <a:bodyPr>
            <a:noAutofit/>
          </a:bodyPr>
          <a:lstStyle/>
          <a:p>
            <a:r>
              <a:rPr lang="ru-RU" sz="1600" dirty="0"/>
              <a:t>Минимальной летальной концентрацией треххлористого фосфора для икры и молоди рыб является 40 мг/л, пятихлористого фосфора - 50 мг/л; </a:t>
            </a:r>
            <a:r>
              <a:rPr lang="ru-RU" sz="1600" dirty="0" err="1"/>
              <a:t>пятибромистого</a:t>
            </a:r>
            <a:r>
              <a:rPr lang="ru-RU" sz="1600" dirty="0"/>
              <a:t> фосфора - 100,0 мг/л (С. К- Краснов, Н. Д. </a:t>
            </a:r>
            <a:r>
              <a:rPr lang="ru-RU" sz="1600" dirty="0" err="1"/>
              <a:t>Мазма-ниди</a:t>
            </a:r>
            <a:r>
              <a:rPr lang="ru-RU" sz="1600" dirty="0"/>
              <a:t>). По </a:t>
            </a:r>
            <a:r>
              <a:rPr lang="ru-RU" sz="1600" dirty="0" err="1"/>
              <a:t>Flescher</a:t>
            </a:r>
            <a:r>
              <a:rPr lang="ru-RU" sz="1600" dirty="0"/>
              <a:t> G. L. с </a:t>
            </a:r>
            <a:r>
              <a:rPr lang="ru-RU" sz="1600" dirty="0" err="1"/>
              <a:t>соавт</a:t>
            </a:r>
            <a:r>
              <a:rPr lang="ru-RU" sz="1600" dirty="0"/>
              <a:t>. CK</a:t>
            </a:r>
            <a:r>
              <a:rPr lang="ru-RU" sz="1600" baseline="-25000" dirty="0"/>
              <a:t>50</a:t>
            </a:r>
            <a:r>
              <a:rPr lang="ru-RU" sz="1600" dirty="0"/>
              <a:t> желтого фосфора для атлантического лосося составила при экспозиции 8 </a:t>
            </a:r>
            <a:r>
              <a:rPr lang="ru-RU" sz="1600" dirty="0" err="1"/>
              <a:t>сут</a:t>
            </a:r>
            <a:r>
              <a:rPr lang="ru-RU" sz="1600" dirty="0"/>
              <a:t> 0,79 мг/л, для трески-:1,89 мг/л.</a:t>
            </a:r>
            <a:br>
              <a:rPr lang="ru-RU" sz="1600" dirty="0"/>
            </a:br>
            <a:r>
              <a:rPr lang="ru-RU" sz="1600" dirty="0"/>
              <a:t>Растворы и эмульсии фосфора более токсичны, чем суспензии и коллоиды. При экспозиции 24 ч летальные концентрации эмульсии и раствора белого фосфора (Р</a:t>
            </a:r>
            <a:r>
              <a:rPr lang="ru-RU" sz="1600" baseline="-25000" dirty="0"/>
              <a:t>4</a:t>
            </a:r>
            <a:r>
              <a:rPr lang="ru-RU" sz="1600" dirty="0"/>
              <a:t>) для сазана находятся в пределах 0,1-0,18 мг/л, суспензии и коллоида - около 50 мг/л. Хроническое отравление (экспозиция 60 дней) наступало при концентрации эмульсии 0,0025 мг/л, раствора 0,003 мг/л, суспензии 0,025 мг/л и коллоида 0,25 мг/л (С. К. Краснов). Пороговой концентрацией элементарного фосфора, не вызывающей у карпа патологических изменений в печени и почках, считают 0,00019 мг/л (К).</a:t>
            </a:r>
          </a:p>
        </p:txBody>
      </p:sp>
    </p:spTree>
    <p:extLst>
      <p:ext uri="{BB962C8B-B14F-4D97-AF65-F5344CB8AC3E}">
        <p14:creationId xmlns:p14="http://schemas.microsoft.com/office/powerpoint/2010/main" val="6266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8" y="1786508"/>
            <a:ext cx="8388424" cy="32849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/>
              <a:t>Картина острого отравления фосфором характерна для нервных ядов. При остром отравлении элементарным фосфором отмечают сильное пучеглазие, а при хроническом - брюшную водянку и </a:t>
            </a:r>
            <a:r>
              <a:rPr lang="ru-RU" sz="1600" dirty="0" err="1"/>
              <a:t>ерошение</a:t>
            </a:r>
            <a:r>
              <a:rPr lang="ru-RU" sz="1600" dirty="0"/>
              <a:t> чешуи. Патоморфологические изменения более четко выражены при хронической интоксикации. Они характеризуются обширными отеками, зернистой и жировой дистрофией, а также очаговым некробиозом печеночных клеток, дистрофией эпителия мочевых канальцев и хроматолизом в нейронах головного мозга.</a:t>
            </a:r>
            <a:br>
              <a:rPr lang="ru-RU" sz="1600" dirty="0"/>
            </a:br>
            <a:r>
              <a:rPr lang="ru-RU" sz="1600" b="1" dirty="0"/>
              <a:t>Диагноз </a:t>
            </a:r>
            <a:r>
              <a:rPr lang="ru-RU" sz="1600" dirty="0"/>
              <a:t>на отравление элементарным фосфором ставят на основании </a:t>
            </a:r>
            <a:r>
              <a:rPr lang="ru-RU" sz="1600" dirty="0" err="1"/>
              <a:t>нешних</a:t>
            </a:r>
            <a:r>
              <a:rPr lang="ru-RU" sz="1600" dirty="0"/>
              <a:t> признаков отравления и патоморфологических изменений, а также </a:t>
            </a:r>
            <a:r>
              <a:rPr lang="ru-RU" sz="1600" dirty="0" err="1"/>
              <a:t>нализа</a:t>
            </a:r>
            <a:r>
              <a:rPr lang="ru-RU" sz="1600" dirty="0"/>
              <a:t> источников его поступления в водоемы. Кроме того, в воде определяет общее содержание фосфора или растворимых </a:t>
            </a:r>
            <a:r>
              <a:rPr lang="ru-RU" sz="1600" dirty="0" err="1"/>
              <a:t>ортофосфатов</a:t>
            </a:r>
            <a:r>
              <a:rPr lang="ru-RU" sz="1600" dirty="0"/>
              <a:t>, используя колориметрические методы</a:t>
            </a:r>
          </a:p>
        </p:txBody>
      </p:sp>
    </p:spTree>
    <p:extLst>
      <p:ext uri="{BB962C8B-B14F-4D97-AF65-F5344CB8AC3E}">
        <p14:creationId xmlns:p14="http://schemas.microsoft.com/office/powerpoint/2010/main" val="8499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880320" cy="683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Пучеглазие</a:t>
            </a:r>
            <a:endParaRPr lang="ru-RU" dirty="0"/>
          </a:p>
        </p:txBody>
      </p:sp>
      <p:pic>
        <p:nvPicPr>
          <p:cNvPr id="5122" name="Picture 2" descr="C:\Users\Admin\Desktop\Пучеглазие-у-ры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44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536504" cy="683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Брюшная водянка</a:t>
            </a:r>
            <a:endParaRPr lang="ru-RU" dirty="0"/>
          </a:p>
        </p:txBody>
      </p:sp>
      <p:pic>
        <p:nvPicPr>
          <p:cNvPr id="6146" name="Picture 2" descr="C:\Users\Admin\Desktop\1439920210_vodyanka-ili-asc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249"/>
            <a:ext cx="9144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536504" cy="68318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Ерошение</a:t>
            </a:r>
            <a:r>
              <a:rPr lang="ru-RU" dirty="0" smtClean="0"/>
              <a:t> чешуи</a:t>
            </a:r>
            <a:endParaRPr lang="ru-RU" dirty="0"/>
          </a:p>
        </p:txBody>
      </p:sp>
      <p:pic>
        <p:nvPicPr>
          <p:cNvPr id="7171" name="Picture 3" descr="C:\Users\Admin\Desktop\ерошение чешуи у бадис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52DAD6-8491-4000-BC64-90DE0F80E5B8}"/>
</file>

<file path=customXml/itemProps2.xml><?xml version="1.0" encoding="utf-8"?>
<ds:datastoreItem xmlns:ds="http://schemas.openxmlformats.org/officeDocument/2006/customXml" ds:itemID="{EEF75070-4B3C-4724-8D3A-C0D3DE4B0E25}"/>
</file>

<file path=customXml/itemProps3.xml><?xml version="1.0" encoding="utf-8"?>
<ds:datastoreItem xmlns:ds="http://schemas.openxmlformats.org/officeDocument/2006/customXml" ds:itemID="{6DA20021-C023-4F0D-AF0E-725C2570BFCE}"/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157</TotalTime>
  <Words>862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Перспектива</vt:lpstr>
      <vt:lpstr>Соединения Фосфора как загрязнитель воды</vt:lpstr>
      <vt:lpstr>Азот и фосфор как биогенные элементы постоянно присутствуют в водоемах в виде различных соединений, образующихся при разложении органического вещества. Дополнительно они поступают с бытовыми, индустриальными и сельскохозяйственными стоками, а также в результате смыва минеральных удобрений с обрабатываемых полей. В разных зонах земледелия потери азота достигают 30-70% от количества внесенных удобрений, а в дренажных водах концентрация фосфора и калия увеличивается в 2-3 раза. Интенсификация рыбоводства также влечет за собой органическое загрязнение пруда экскрементами рыб, остатками кормов и удобрениями.</vt:lpstr>
      <vt:lpstr>Избыточное накопление азота, фосфора и других биогенных элементов в водоемах приводит к интенсивному развитию фитопланктона (цветению воды), нарушению газового режима, отложению донных осадков. При разложении органических веществ, кроме того, образуются токсические продукты: трупные яды, аммиак, нитриты и нитраты, гидразин, гидроксиламин, сероводород, перекисные соединения, альдегиды и кетоны. Поэтому гибель рыб в таких водоемах, как правило, происходит от комплекса факторов: нарушения газового режима водоемов и отравления названными ядовитыми веществами.</vt:lpstr>
      <vt:lpstr>В поверхностные воды фосфорные соединения попадают со стоками химических, пищевых предприятий, спичечных фабрик, смываются с полей, обрабатываемых удобрениями и пестицидами, воде фосфор присутствует в виде фосфатов, галогенидов, фосфороорганических соединений и даже в форме элементарного фосфора. </vt:lpstr>
      <vt:lpstr>Минимальной летальной концентрацией треххлористого фосфора для икры и молоди рыб является 40 мг/л, пятихлористого фосфора - 50 мг/л; пятибромистого фосфора - 100,0 мг/л (С. К- Краснов, Н. Д. Мазма-ниди). По Flescher G. L. с соавт. CK50 желтого фосфора для атлантического лосося составила при экспозиции 8 сут 0,79 мг/л, для трески-:1,89 мг/л. Растворы и эмульсии фосфора более токсичны, чем суспензии и коллоиды. При экспозиции 24 ч летальные концентрации эмульсии и раствора белого фосфора (Р4) для сазана находятся в пределах 0,1-0,18 мг/л, суспензии и коллоида - около 50 мг/л. Хроническое отравление (экспозиция 60 дней) наступало при концентрации эмульсии 0,0025 мг/л, раствора 0,003 мг/л, суспензии 0,025 мг/л и коллоида 0,25 мг/л (С. К. Краснов). Пороговой концентрацией элементарного фосфора, не вызывающей у карпа патологических изменений в печени и почках, считают 0,00019 мг/л (К).</vt:lpstr>
      <vt:lpstr>Картина острого отравления фосфором характерна для нервных ядов. При остром отравлении элементарным фосфором отмечают сильное пучеглазие, а при хроническом - брюшную водянку и ерошение чешуи. Патоморфологические изменения более четко выражены при хронической интоксикации. Они характеризуются обширными отеками, зернистой и жировой дистрофией, а также очаговым некробиозом печеночных клеток, дистрофией эпителия мочевых канальцев и хроматолизом в нейронах головного мозга. Диагноз на отравление элементарным фосфором ставят на основании нешних признаков отравления и патоморфологических изменений, а также нализа источников его поступления в водоемы. Кроме того, в воде определяет общее содержание фосфора или растворимых ортофосфатов, используя колориметрические методы</vt:lpstr>
      <vt:lpstr>Пучеглазие</vt:lpstr>
      <vt:lpstr>Брюшная водянка</vt:lpstr>
      <vt:lpstr>Ерошение чешуи</vt:lpstr>
      <vt:lpstr>Токсичность</vt:lpstr>
      <vt:lpstr>Профилактика</vt:lpstr>
      <vt:lpstr>Соединения азота в воде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Tanya</cp:lastModifiedBy>
  <cp:revision>15</cp:revision>
  <dcterms:created xsi:type="dcterms:W3CDTF">2016-10-31T15:45:19Z</dcterms:created>
  <dcterms:modified xsi:type="dcterms:W3CDTF">2017-10-13T16:13:00Z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